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8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73" r:id="rId16"/>
    <p:sldId id="274" r:id="rId17"/>
    <p:sldId id="272" r:id="rId18"/>
    <p:sldId id="276" r:id="rId19"/>
    <p:sldId id="277" r:id="rId20"/>
    <p:sldId id="278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3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0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51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1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0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6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7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367431-2FD1-4E12-B797-A0F1B0B6EA1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5C6115-DCA5-4F0F-BC7F-0E36009CA9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hsflexpd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hisblogisnotforyou.com/blogging-series-synopsis-now-its-your-turn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sqagecalculator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gesandstages.com/free-resources/asq-calculato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D29CDBE8-3F12-4CFE-BD94-554B44C15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9707" b="10500"/>
          <a:stretch/>
        </p:blipFill>
        <p:spPr bwMode="auto">
          <a:xfrm>
            <a:off x="3338817" y="704676"/>
            <a:ext cx="5709534" cy="46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7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8F2E-E7B6-458F-A839-57A6BB91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Score the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3463-F622-4802-A3C2-62D0238FC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39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Each response is coded 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X = 10 points, v = 5, z = 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Items of concern are marked and indicate 5 points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sure to double check scoring as letters can be reversed from the above item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FC846-3EE9-48A0-B715-DFBA328C1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3" y="3386668"/>
            <a:ext cx="8991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3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861762-C273-486F-8C92-3716863E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35601-8303-4BC1-AFED-A95B00672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up the scores at the bottom of each page. </a:t>
            </a:r>
          </a:p>
          <a:p>
            <a:r>
              <a:rPr lang="en-US" dirty="0"/>
              <a:t>Go to the Information Summary page and add up the sum scores to create a total score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442FE-763C-43B9-95E0-E09E8FBA1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1" y="3091025"/>
            <a:ext cx="8490857" cy="32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1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2A13-0C13-49DE-A9CA-C2B998DA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D1CC-DA43-4259-BB3D-D85D77DEB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Compare total score to the cutoff points on the Information Summary page to determine level of risk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or low risk  - White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Monitor - Gray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Refer - Black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Scoring can take anywhere from 1-5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38415-3914-4818-A69D-5B6FE9590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369" y="2266739"/>
            <a:ext cx="8086725" cy="1590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AD5B5-3FB5-4462-973B-BD4A9D2FA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851" y="4914047"/>
            <a:ext cx="80105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8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84FE-11DE-4F11-8B1A-87E43816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Share the Results with parents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F79FD-BE85-4D37-9F0F-98A9E8256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58015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Interpret and discuss result findings with parent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Determine follow-up actions, if needed.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Make sure parents know that a screen that requires a referral is not the same thing as a diagnosis!!!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Low risk is a negative screen - White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Monitor is a borderline screen which should be monitored – Gray; Should be rescreened in 30-45 days.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 needed resources need to be provided to families for issues or concerns. Should be rescreened 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Refer is a positive screen and need a referral to a designated specialist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D7D922-A990-4C5C-AC75-7283E35EEC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3271" y="1737361"/>
            <a:ext cx="4507098" cy="4688528"/>
          </a:xfrm>
        </p:spPr>
      </p:pic>
    </p:spTree>
    <p:extLst>
      <p:ext uri="{BB962C8B-B14F-4D97-AF65-F5344CB8AC3E}">
        <p14:creationId xmlns:p14="http://schemas.microsoft.com/office/powerpoint/2010/main" val="63082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28856B-FB4E-42F8-B1A8-A403257B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98" y="104203"/>
            <a:ext cx="4943475" cy="64484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4C52309-8696-49D3-B116-66824577472D}"/>
              </a:ext>
            </a:extLst>
          </p:cNvPr>
          <p:cNvSpPr/>
          <p:nvPr/>
        </p:nvSpPr>
        <p:spPr>
          <a:xfrm>
            <a:off x="2007063" y="845993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FA4D40-4B90-4631-933B-300C11FEB02D}"/>
              </a:ext>
            </a:extLst>
          </p:cNvPr>
          <p:cNvSpPr/>
          <p:nvPr/>
        </p:nvSpPr>
        <p:spPr>
          <a:xfrm>
            <a:off x="2007062" y="1677921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2E88E4-0204-4C73-9111-A9A106623159}"/>
              </a:ext>
            </a:extLst>
          </p:cNvPr>
          <p:cNvSpPr/>
          <p:nvPr/>
        </p:nvSpPr>
        <p:spPr>
          <a:xfrm>
            <a:off x="2007062" y="2601641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A2CCB37-F02C-46D9-B5E5-FA163C072985}"/>
              </a:ext>
            </a:extLst>
          </p:cNvPr>
          <p:cNvSpPr/>
          <p:nvPr/>
        </p:nvSpPr>
        <p:spPr>
          <a:xfrm>
            <a:off x="2007062" y="3464169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36FC3F-7202-4384-AD20-5368833F7F47}"/>
              </a:ext>
            </a:extLst>
          </p:cNvPr>
          <p:cNvSpPr/>
          <p:nvPr/>
        </p:nvSpPr>
        <p:spPr>
          <a:xfrm>
            <a:off x="2007062" y="4326697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B867F2-0D0C-407C-8492-D32C9D4EB505}"/>
              </a:ext>
            </a:extLst>
          </p:cNvPr>
          <p:cNvSpPr/>
          <p:nvPr/>
        </p:nvSpPr>
        <p:spPr>
          <a:xfrm>
            <a:off x="2007061" y="5331235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10693-AF91-46AD-9C69-25036DAD154B}"/>
              </a:ext>
            </a:extLst>
          </p:cNvPr>
          <p:cNvSpPr txBox="1"/>
          <p:nvPr/>
        </p:nvSpPr>
        <p:spPr>
          <a:xfrm>
            <a:off x="7789210" y="712901"/>
            <a:ext cx="426148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highlight>
                  <a:srgbClr val="FFFF00"/>
                </a:highlight>
              </a:rPr>
              <a:t>Fill out ENTIRELY THE Information Summary Report</a:t>
            </a:r>
          </a:p>
          <a:p>
            <a:pPr algn="ctr"/>
            <a:endParaRPr lang="en-US" sz="1500" b="1" dirty="0">
              <a:highlight>
                <a:srgbClr val="FFFF00"/>
              </a:highlight>
            </a:endParaRPr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TOP SECTION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Child’s name/ Baby ID = Child Plus ID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Date of ASQ? Day parents completes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Date of Birth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Administering program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Child gender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Write scores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Check off the area where the child scores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OVERALL responses and concerns #1-30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Answer additional questions</a:t>
            </a:r>
          </a:p>
          <a:p>
            <a:pPr algn="ctr"/>
            <a:endParaRPr lang="en-US" sz="1500" b="1" dirty="0">
              <a:highlight>
                <a:srgbClr val="FFFF00"/>
              </a:highlight>
            </a:endParaRPr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4</a:t>
            </a:r>
          </a:p>
          <a:p>
            <a:pPr algn="ctr"/>
            <a:r>
              <a:rPr lang="en-US" sz="1500" b="1" dirty="0"/>
              <a:t>Label referral considerations Y (for Yes), N (for No) and U (for Unsure)</a:t>
            </a:r>
          </a:p>
          <a:p>
            <a:pPr algn="ctr"/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5</a:t>
            </a:r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MUST check off what is the follow up action for the results of ASQ. DO NOT LEAVE BLANK.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17131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7A035839-8D20-4CF8-9B22-6640AFE21CFF}"/>
              </a:ext>
            </a:extLst>
          </p:cNvPr>
          <p:cNvSpPr/>
          <p:nvPr/>
        </p:nvSpPr>
        <p:spPr>
          <a:xfrm>
            <a:off x="8471140" y="198282"/>
            <a:ext cx="3720860" cy="30652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5D86C-5D99-46A5-85F5-5C58B9C38375}"/>
              </a:ext>
            </a:extLst>
          </p:cNvPr>
          <p:cNvSpPr txBox="1"/>
          <p:nvPr/>
        </p:nvSpPr>
        <p:spPr>
          <a:xfrm rot="21071854">
            <a:off x="9244812" y="1235728"/>
            <a:ext cx="217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Fill out IN HOUSE Referral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F78CC-6492-402D-9538-8D5953BE1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70" y="198282"/>
            <a:ext cx="4632260" cy="6080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16F0E-3397-4CB7-8B0C-AAE4E3589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61" y="198282"/>
            <a:ext cx="18383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BD53-4468-4E3A-A3E9-DA912590B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8" y="671598"/>
            <a:ext cx="8689976" cy="883091"/>
          </a:xfrm>
        </p:spPr>
        <p:txBody>
          <a:bodyPr>
            <a:normAutofit fontScale="90000"/>
          </a:bodyPr>
          <a:lstStyle/>
          <a:p>
            <a:r>
              <a:rPr lang="en-US" dirty="0"/>
              <a:t>ASQ:SE-2 STRATEGIES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15C00-9B7F-452A-BFF5-EFA6AF8FC480}"/>
              </a:ext>
            </a:extLst>
          </p:cNvPr>
          <p:cNvSpPr txBox="1"/>
          <p:nvPr/>
        </p:nvSpPr>
        <p:spPr>
          <a:xfrm>
            <a:off x="718869" y="5578414"/>
            <a:ext cx="1008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ASQ:SE-2 strategies in English and Spanish will be available on the website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www.ehsflexpd.com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under </a:t>
            </a:r>
            <a:r>
              <a:rPr lang="en-US" b="1" u="sng" dirty="0">
                <a:highlight>
                  <a:srgbClr val="FFFF00"/>
                </a:highlight>
              </a:rPr>
              <a:t>“Education” labeled </a:t>
            </a:r>
            <a:r>
              <a:rPr lang="en-US" b="1" u="sng">
                <a:highlight>
                  <a:srgbClr val="FFFF00"/>
                </a:highlight>
              </a:rPr>
              <a:t>“ASQ:SE-2</a:t>
            </a:r>
            <a:endParaRPr lang="en-US" b="1" u="sng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B11D0-A43D-4165-B632-94144F9C6912}"/>
              </a:ext>
            </a:extLst>
          </p:cNvPr>
          <p:cNvSpPr txBox="1"/>
          <p:nvPr/>
        </p:nvSpPr>
        <p:spPr>
          <a:xfrm>
            <a:off x="9521439" y="1654262"/>
            <a:ext cx="2260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Goals can be opened even if child passed screener.</a:t>
            </a:r>
          </a:p>
          <a:p>
            <a:endParaRPr lang="en-US" dirty="0"/>
          </a:p>
          <a:p>
            <a:r>
              <a:rPr lang="en-US" dirty="0"/>
              <a:t>Use your school readiness goals to align your ASQ:SE-2 strategies with the appropriate domain</a:t>
            </a:r>
          </a:p>
          <a:p>
            <a:endParaRPr lang="en-US" dirty="0"/>
          </a:p>
          <a:p>
            <a:r>
              <a:rPr lang="en-US" dirty="0"/>
              <a:t>Strategies are available in English and Spanish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6891A2-6B92-477F-B7B0-49E839CC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61" y="198282"/>
            <a:ext cx="1838325" cy="1438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6618FF-4DC3-490F-8150-DB0E3C128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350" y="1782014"/>
            <a:ext cx="4650452" cy="372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131BE-AFE6-4047-ADB2-28A455C02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63481" y="1286564"/>
            <a:ext cx="3537334" cy="46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9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702B7-6972-4CCA-9D1B-0266E235E7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32419" y="669995"/>
            <a:ext cx="8689976" cy="52322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200" b="1" dirty="0">
                <a:latin typeface="Trebuchet MS" panose="020B0603020202020204" pitchFamily="34" charset="0"/>
              </a:rPr>
              <a:t>1</a:t>
            </a:r>
            <a:r>
              <a:rPr lang="en-US" sz="1200" dirty="0">
                <a:latin typeface="Trebuchet MS" panose="020B0603020202020204" pitchFamily="34" charset="0"/>
              </a:rPr>
              <a:t>. ASQ:SE-2 MUST BE COMPLETED Within </a:t>
            </a:r>
            <a:r>
              <a:rPr lang="en-US" sz="1200" b="1" dirty="0">
                <a:latin typeface="Trebuchet MS" panose="020B0603020202020204" pitchFamily="34" charset="0"/>
              </a:rPr>
              <a:t>45 calendar days of when the child first attends the program/ Teacher is responsible for tracking the 45day deadline.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b="1" dirty="0">
                <a:latin typeface="Trebuchet MS" panose="020B0603020202020204" pitchFamily="34" charset="0"/>
              </a:rPr>
              <a:t>2.  </a:t>
            </a:r>
            <a:r>
              <a:rPr lang="en-US" sz="1200" dirty="0">
                <a:latin typeface="Trebuchet MS" panose="020B0603020202020204" pitchFamily="34" charset="0"/>
              </a:rPr>
              <a:t>Legal guardian answers ASQ’s  via conference with teacher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b="1" dirty="0">
                <a:latin typeface="Trebuchet MS" panose="020B0603020202020204" pitchFamily="34" charset="0"/>
              </a:rPr>
              <a:t>3.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rebuchet MS" panose="020B0603020202020204" pitchFamily="34" charset="0"/>
              </a:rPr>
              <a:t>Teacher reviews ASQ’s</a:t>
            </a:r>
            <a:r>
              <a:rPr lang="en-US" sz="1200" dirty="0">
                <a:latin typeface="Trebuchet MS" panose="020B0603020202020204" pitchFamily="34" charset="0"/>
              </a:rPr>
              <a:t>. Any questions and/or concerns with the completion of the ASQ’s will be discussed and clarified during home visit.</a:t>
            </a:r>
            <a:endParaRPr lang="es-MX" sz="12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200" b="1" dirty="0">
                <a:highlight>
                  <a:srgbClr val="FFFF00"/>
                </a:highlight>
                <a:latin typeface="Trebuchet MS" panose="020B0603020202020204" pitchFamily="34" charset="0"/>
              </a:rPr>
              <a:t>After teacher revises the ASQ:SE-2 PROCEED to do the following: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b="1" dirty="0">
                <a:latin typeface="Trebuchet MS" panose="020B0603020202020204" pitchFamily="34" charset="0"/>
              </a:rPr>
              <a:t>4. </a:t>
            </a:r>
            <a:r>
              <a:rPr lang="en-US" sz="1200" dirty="0">
                <a:latin typeface="Trebuchet MS" panose="020B0603020202020204" pitchFamily="34" charset="0"/>
              </a:rPr>
              <a:t>If child scores in monitor area (gray), teacher will note down on sheet of paper or notebook for keepsake and provide activities using the asq:SE-2 strategies and open Individualization based on scores.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b="1" dirty="0">
                <a:latin typeface="Trebuchet MS" panose="020B0603020202020204" pitchFamily="34" charset="0"/>
              </a:rPr>
              <a:t>5. </a:t>
            </a:r>
            <a:r>
              <a:rPr lang="en-US" sz="1200" dirty="0">
                <a:latin typeface="Trebuchet MS" panose="020B0603020202020204" pitchFamily="34" charset="0"/>
              </a:rPr>
              <a:t>If Child scores in area of concern (black) or there is a parent concern, teacher will note and complete an in-house referral form and submit to center manager/site director/Mental Health Consultant, Disabilities Program Manager, MENTOR Coaches, Health Coordinator and Family Service Coordinator via email. </a:t>
            </a:r>
          </a:p>
        </p:txBody>
      </p:sp>
    </p:spTree>
    <p:extLst>
      <p:ext uri="{BB962C8B-B14F-4D97-AF65-F5344CB8AC3E}">
        <p14:creationId xmlns:p14="http://schemas.microsoft.com/office/powerpoint/2010/main" val="197305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796D579-BE82-430B-983A-9F77D0974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728" r="1" b="2557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283ACB-D7A6-4472-BC69-F80B3BE9FE24}"/>
              </a:ext>
            </a:extLst>
          </p:cNvPr>
          <p:cNvSpPr txBox="1"/>
          <p:nvPr/>
        </p:nvSpPr>
        <p:spPr>
          <a:xfrm>
            <a:off x="2751246" y="4582927"/>
            <a:ext cx="6563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Jose Flores 					DOB: 8-6-2019</a:t>
            </a:r>
          </a:p>
          <a:p>
            <a:r>
              <a:rPr lang="en-US" sz="2500" dirty="0"/>
              <a:t>Not born prematurely</a:t>
            </a:r>
          </a:p>
        </p:txBody>
      </p:sp>
    </p:spTree>
    <p:extLst>
      <p:ext uri="{BB962C8B-B14F-4D97-AF65-F5344CB8AC3E}">
        <p14:creationId xmlns:p14="http://schemas.microsoft.com/office/powerpoint/2010/main" val="195306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1DBF-67FB-4221-B8F7-8E354F26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Is the ASQ :SE-2 Screener the behavioral or the developmental screener?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What tool/app must we use to ensure we are conducting the correct questionnaire with parent?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If the child scored (above cutoff) in black area</a:t>
            </a:r>
            <a:r>
              <a:rPr lang="en-US" dirty="0">
                <a:latin typeface="Corbel" panose="020B0503020204020204" pitchFamily="34" charset="0"/>
              </a:rPr>
              <a:t>, what needs to be done next? </a:t>
            </a:r>
            <a:endParaRPr lang="en-US" sz="20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the child scored (close to cutoff) in gray area, what needs to be done next?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the child scored (close to cutoff) in gray area, but closer to black area, what needs to be done next?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the child scored (below cutoff) in the white area, should you still open a ASQ:SE-2 goal?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the child scores (below cutoff) in the white area BUT parent has a concern in child’s behavior, what needs to be done next?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If a referral needs to be submitted, what referral forms will you submit?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If a referral needs to be done, who are you submitting the referral to</a:t>
            </a:r>
            <a:r>
              <a:rPr lang="en-US" dirty="0">
                <a:latin typeface="Corbel" panose="020B0503020204020204" pitchFamily="34" charset="0"/>
              </a:rPr>
              <a:t>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rbel" panose="020B0503020204020204" pitchFamily="34" charset="0"/>
              </a:rPr>
              <a:t>If there is a concern but parent would like more time, does the teacher still need to submit a referral? </a:t>
            </a:r>
            <a:endParaRPr lang="en-US" sz="2000" b="1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045C7-25A7-4E58-A2F0-3ABE5854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9" y="194582"/>
            <a:ext cx="18383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F1DBF-67FB-4221-B8F7-8E354F26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Is the ASQ :SE-2 Screener the behavioral or the developmental screener?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What tool/app must we use to ensure we are conducting the correct questionnaire with parent?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If the child scored (above cutoff) in black area</a:t>
            </a:r>
            <a:r>
              <a:rPr lang="en-US" dirty="0">
                <a:latin typeface="Corbel" panose="020B0503020204020204" pitchFamily="34" charset="0"/>
              </a:rPr>
              <a:t>, what needs to be done next? </a:t>
            </a:r>
            <a:endParaRPr lang="en-US" sz="20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the child scored (close to cutoff) in gray area, what needs to be done next?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the child scored (close to cutoff) in gray area, but closer to black area, what needs to be done next?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the child scored (below cutoff) in the white area, should you still open a ASQ:SE-2 goal?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the child scores (below cutoff) in the white area BUT parent has a concern in child’s behavior, what needs to be done next?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a referral needs to be submitted, what referral forms will you submit?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 If a referral needs to be done, who are you submitting the referral to</a:t>
            </a:r>
            <a:r>
              <a:rPr lang="en-US" dirty="0">
                <a:latin typeface="Corbel" panose="020B0503020204020204" pitchFamily="34" charset="0"/>
              </a:rPr>
              <a:t>? </a:t>
            </a:r>
            <a:endParaRPr lang="en-US" sz="20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rbel" panose="020B0503020204020204" pitchFamily="34" charset="0"/>
              </a:rPr>
              <a:t>If there is a concern but parent would like more time, does the teacher still need to submit a referral? </a:t>
            </a:r>
            <a:endParaRPr lang="en-US" sz="2000" b="1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6 Ways to Pre-Test Your Survey Questionnaire">
            <a:extLst>
              <a:ext uri="{FF2B5EF4-FFF2-40B4-BE49-F238E27FC236}">
                <a16:creationId xmlns:a16="http://schemas.microsoft.com/office/drawing/2014/main" id="{FE1C1D70-10CE-482C-B189-8288AA63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54" y="0"/>
            <a:ext cx="2584492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D045C7-25A7-4E58-A2F0-3ABE5854C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59" y="194582"/>
            <a:ext cx="18383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01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9E36-9155-4BEC-A6BA-A3343D13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14" y="-137006"/>
            <a:ext cx="8596668" cy="1320800"/>
          </a:xfrm>
        </p:spPr>
        <p:txBody>
          <a:bodyPr/>
          <a:lstStyle/>
          <a:p>
            <a:r>
              <a:rPr lang="en-US" dirty="0"/>
              <a:t>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84F2-3E38-4254-9242-8482EE06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64" y="1300294"/>
            <a:ext cx="11757484" cy="3254511"/>
          </a:xfrm>
        </p:spPr>
        <p:txBody>
          <a:bodyPr>
            <a:noAutofit/>
          </a:bodyPr>
          <a:lstStyle/>
          <a:p>
            <a:r>
              <a:rPr lang="en-US" sz="2000" dirty="0"/>
              <a:t>1. </a:t>
            </a:r>
            <a:r>
              <a:rPr lang="en-US" sz="2000" b="1" dirty="0">
                <a:latin typeface="Corbel" panose="020B0503020204020204" pitchFamily="34" charset="0"/>
              </a:rPr>
              <a:t>Behavioral screener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2. ASQ Calculator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3. Mental Health Notice Form should be done by teacher and provide strategies to parent.  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4. Provide strategies to parent, open an ASQ:SE-2 goal and monitor the child.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5. Mental </a:t>
            </a:r>
            <a:r>
              <a:rPr lang="en-US" b="1" dirty="0">
                <a:latin typeface="Corbel" panose="020B0503020204020204" pitchFamily="34" charset="0"/>
              </a:rPr>
              <a:t>Health Notice Form </a:t>
            </a:r>
            <a:r>
              <a:rPr lang="en-US" sz="2000" b="1" dirty="0">
                <a:latin typeface="Corbel" panose="020B0503020204020204" pitchFamily="34" charset="0"/>
              </a:rPr>
              <a:t>should be done by teacher and provide strategies to parent. 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6. Yes, there is always room for improvement. 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7. Mental Health Notice Form should be completed by teacher.</a:t>
            </a:r>
          </a:p>
          <a:p>
            <a:r>
              <a:rPr lang="en-US" sz="2000" b="1" dirty="0"/>
              <a:t>8</a:t>
            </a:r>
            <a:r>
              <a:rPr lang="en-US" sz="2000" dirty="0"/>
              <a:t>. </a:t>
            </a:r>
            <a:r>
              <a:rPr lang="en-US" sz="2000" b="1" dirty="0">
                <a:latin typeface="Corbel" panose="020B0503020204020204" pitchFamily="34" charset="0"/>
              </a:rPr>
              <a:t>Mental Health Notice Form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9. Center Manager/Site Director</a:t>
            </a:r>
            <a:r>
              <a:rPr lang="en-US" b="1" dirty="0">
                <a:latin typeface="Corbel" panose="020B0503020204020204" pitchFamily="34" charset="0"/>
              </a:rPr>
              <a:t>, Mental Health Consultant, </a:t>
            </a:r>
            <a:r>
              <a:rPr lang="en-US" sz="2000" b="1" dirty="0">
                <a:latin typeface="Corbel" panose="020B0503020204020204" pitchFamily="34" charset="0"/>
              </a:rPr>
              <a:t>Disabilities Program Manager, Coaches,, Health Coordinator and Family Service Coordinator. 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10. Yes, fill out the Mental Health Notice Form to inform the Mental Health Consultant.</a:t>
            </a:r>
          </a:p>
        </p:txBody>
      </p:sp>
    </p:spTree>
    <p:extLst>
      <p:ext uri="{BB962C8B-B14F-4D97-AF65-F5344CB8AC3E}">
        <p14:creationId xmlns:p14="http://schemas.microsoft.com/office/powerpoint/2010/main" val="33336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87BB87-5721-43A0-B81D-966F15C7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01D95-4D02-4B8B-BDE5-FF0E5A8F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Regardless of the outcome, sharing screening results provides a great opportunity to promote developmental monitoring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Daily brain building activities for parents to do w/ children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CDC developed the Free milestones tracker to help parents monitor their children’s developmental milestones by providing checklists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75031-2C68-492F-9649-0EC8BC17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42" y="3738216"/>
            <a:ext cx="4429125" cy="2914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6E3B24-2523-42D0-BC86-9963CFB9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588" y="3542447"/>
            <a:ext cx="40290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3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ADB3-50CB-49E8-BED7-72B54996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screen?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15B01-FF3D-470E-AC75-40ABBD55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emotional problems in young children often go undetected.</a:t>
            </a:r>
          </a:p>
          <a:p>
            <a:r>
              <a:rPr lang="en-US" dirty="0"/>
              <a:t>Without support and services, social emotional problems can lead to school problems/failure, unemployment and other adult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A5040-7A19-4A5F-90E1-86A821C0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42" y="3196946"/>
            <a:ext cx="5561044" cy="27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4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3EB2-47D7-4CC2-90A8-83096DA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30" y="286603"/>
            <a:ext cx="10058400" cy="1450757"/>
          </a:xfrm>
        </p:spPr>
        <p:txBody>
          <a:bodyPr/>
          <a:lstStyle/>
          <a:p>
            <a:r>
              <a:rPr lang="en-US" dirty="0"/>
              <a:t>ASQ:SE-2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1497-2C90-4F04-BCC7-0F9D95790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Developed as a complement to the ASQ-3 questionnaire; behavioral screener to identify social emotional delays or disorders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30 questions that can be used to identify children from 1-72 months old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Available in English and Spanish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Written at a 4</a:t>
            </a:r>
            <a:r>
              <a:rPr lang="en-US" baseline="30000" dirty="0"/>
              <a:t>th</a:t>
            </a:r>
            <a:r>
              <a:rPr lang="en-US" dirty="0"/>
              <a:t> grade level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Screens for 7 domains: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Self regulation, compliance, communication, adaptive functioning, autonomy, affect and interactions with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2A147-EA24-4C63-81D0-B1F2AC34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78229"/>
            <a:ext cx="18383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6650-290B-4396-BEE9-3A8D2490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ASQ:SE-2 Age Intervals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FE87-0980-4275-A9E1-1E125AFB0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 month used for 1 – 3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 month used for 3 – 9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12 month used for 9 – 15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18 month used for 15 – 21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24 month used for 21 – 27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30 month used for 27 – 33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36 month used for 33 – 42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48 month used for 42 – 52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60 month used for 54 – 72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ASQ Calculator Site- Ages and Stages (asqagecalculator.com)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0811B-1BD1-46BF-BB4C-1676CEEC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Head Start Performance Standards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F84A8-8232-4C12-B709-EB6FBE75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1302.33 Child Screenings and Assessments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(A) Screening</a:t>
            </a:r>
          </a:p>
          <a:p>
            <a:pPr marL="201168" lvl="1" indent="0">
              <a:buNone/>
            </a:pPr>
            <a:r>
              <a:rPr lang="en-US" dirty="0"/>
              <a:t>1. In collaboration with each child’s parent and with parental consent, a program must complete or obtain a current developmental screening to identify concerns regarding a child’s developmental, behavioral, motor, language, social, cognitive, and emotional skills within the 45 calendar days of when the child first attends the program or, the first home based program option, receives a home visit.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9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81E1-2D58-4C0F-B36A-B752DECF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7" y="377897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en-US" sz="5500" dirty="0"/>
              <a:t>MUST DO’S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1BE687-2143-4B80-93CE-8F2F60D19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8680" y="1989889"/>
            <a:ext cx="5106026" cy="398540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 ASQ Age Calculator: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http://agesandstages.com/free-resources/asq-calculator/</a:t>
            </a:r>
            <a:r>
              <a:rPr lang="en-US" dirty="0"/>
              <a:t> </a:t>
            </a:r>
          </a:p>
          <a:p>
            <a:r>
              <a:rPr lang="en-US" b="1" dirty="0"/>
              <a:t>Complete the entire questionnaire out which means: </a:t>
            </a:r>
          </a:p>
          <a:p>
            <a:r>
              <a:rPr lang="en-US" dirty="0"/>
              <a:t>No blanks</a:t>
            </a:r>
          </a:p>
          <a:p>
            <a:r>
              <a:rPr lang="en-US" dirty="0"/>
              <a:t>Must transfer ALL answers/ responses into the Information Summary Report</a:t>
            </a:r>
          </a:p>
          <a:p>
            <a:r>
              <a:rPr lang="en-US" dirty="0"/>
              <a:t>Summary report must be filled out </a:t>
            </a:r>
            <a:r>
              <a:rPr lang="en-US" b="1" dirty="0">
                <a:highlight>
                  <a:srgbClr val="FFFF00"/>
                </a:highlight>
              </a:rPr>
              <a:t>completely.</a:t>
            </a:r>
          </a:p>
          <a:p>
            <a:r>
              <a:rPr lang="en-US" dirty="0"/>
              <a:t>Follow through with the “Follow Up Action Taken” section on Summary Report.</a:t>
            </a:r>
          </a:p>
          <a:p>
            <a:r>
              <a:rPr lang="en-US" b="1" dirty="0"/>
              <a:t>If you are providing strategies, you MUST follow through and open a goal on your Child Development Plan.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DC6960-D3BE-42CF-AD2F-9864A5D228D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0908" r="6394" b="9849"/>
          <a:stretch/>
        </p:blipFill>
        <p:spPr bwMode="auto">
          <a:xfrm>
            <a:off x="5854460" y="1882058"/>
            <a:ext cx="5110535" cy="3680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5C9C4E-CA43-486F-A70D-218712D6E822}"/>
              </a:ext>
            </a:extLst>
          </p:cNvPr>
          <p:cNvSpPr txBox="1"/>
          <p:nvPr/>
        </p:nvSpPr>
        <p:spPr>
          <a:xfrm>
            <a:off x="1885488" y="5970289"/>
            <a:ext cx="970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highlight>
                  <a:srgbClr val="FFFF00"/>
                </a:highlight>
              </a:rPr>
              <a:t>*ASK parent if child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was born premature</a:t>
            </a:r>
            <a:r>
              <a:rPr lang="en-US" sz="1800" b="1" dirty="0">
                <a:solidFill>
                  <a:srgbClr val="0070C0"/>
                </a:solidFill>
                <a:highlight>
                  <a:srgbClr val="FFFF00"/>
                </a:highlight>
              </a:rPr>
              <a:t> (upon scheduling Home Visits)</a:t>
            </a:r>
          </a:p>
          <a:p>
            <a:r>
              <a:rPr lang="en-US" sz="1800" b="1" dirty="0">
                <a:solidFill>
                  <a:srgbClr val="0070C0"/>
                </a:solidFill>
                <a:highlight>
                  <a:srgbClr val="FFFF00"/>
                </a:highlight>
              </a:rPr>
              <a:t>*If yes, child’s age will need to be adjusted using ASQ calculator</a:t>
            </a:r>
            <a:r>
              <a:rPr lang="en-US" sz="1800" b="1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96A0C-8B00-4E51-BCFE-99693158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47" y="241380"/>
            <a:ext cx="18383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8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AD9E-3D83-416A-8374-411DD6DA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Administering the ASQ:SE-2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3397B-8BF6-418C-A494-198DF8FC6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Have the parent with teacher support complete the questionnaire – provide reading or translation assistance as needed</a:t>
            </a:r>
          </a:p>
          <a:p>
            <a:pPr lvl="1"/>
            <a:r>
              <a:rPr lang="en-US" dirty="0"/>
              <a:t>Each questionnaire has ~30 simple worded questions and a few open-ended questions 1-5 questions</a:t>
            </a:r>
          </a:p>
          <a:p>
            <a:pPr lvl="1"/>
            <a:r>
              <a:rPr lang="en-US" dirty="0"/>
              <a:t>Parents will answer “often or always” “sometimes” or “rarely or never”</a:t>
            </a:r>
          </a:p>
          <a:p>
            <a:r>
              <a:rPr lang="en-US" dirty="0"/>
              <a:t>2. Score the questionnaire</a:t>
            </a:r>
          </a:p>
          <a:p>
            <a:pPr lvl="1"/>
            <a:r>
              <a:rPr lang="en-US" dirty="0"/>
              <a:t>Use simple scoring key, then add up the items to create total score</a:t>
            </a:r>
          </a:p>
          <a:p>
            <a:pPr lvl="1"/>
            <a:r>
              <a:rPr lang="en-US" dirty="0"/>
              <a:t>Compare total score to the cutoff score on Information Summary page to determine risk level.</a:t>
            </a:r>
          </a:p>
          <a:p>
            <a:r>
              <a:rPr lang="en-US" dirty="0"/>
              <a:t>3. Share the results with parents</a:t>
            </a:r>
          </a:p>
          <a:p>
            <a:pPr lvl="1"/>
            <a:r>
              <a:rPr lang="en-US" dirty="0"/>
              <a:t>Scores falling above empirically-derived cutoff points mean the child should be referred for further assessment</a:t>
            </a:r>
          </a:p>
        </p:txBody>
      </p:sp>
    </p:spTree>
    <p:extLst>
      <p:ext uri="{BB962C8B-B14F-4D97-AF65-F5344CB8AC3E}">
        <p14:creationId xmlns:p14="http://schemas.microsoft.com/office/powerpoint/2010/main" val="275018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8FE7-D695-420A-9240-01C4206C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Have the parent with teacher support complete the questionnaire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9C9E-297E-48E1-B5CE-04AC8664C6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Check for comfort with language and provide reading/interpretation assistance, as necessary.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ASQ:SE-2 questionnaire usually takes 10-15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sure the correct age interval questionnaire is being used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ASQ:SE-2 can be completed </a:t>
            </a:r>
            <a:r>
              <a:rPr lang="en-US" dirty="0"/>
              <a:t>face-to-face, </a:t>
            </a:r>
            <a:r>
              <a:rPr lang="en-US" sz="2000" dirty="0"/>
              <a:t>or over the phone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0198C3-D0DC-46EC-8620-EAE3D7F9E5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0025" y="1846263"/>
            <a:ext cx="3556204" cy="4479537"/>
          </a:xfrm>
        </p:spPr>
      </p:pic>
    </p:spTree>
    <p:extLst>
      <p:ext uri="{BB962C8B-B14F-4D97-AF65-F5344CB8AC3E}">
        <p14:creationId xmlns:p14="http://schemas.microsoft.com/office/powerpoint/2010/main" val="42159777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237</TotalTime>
  <Words>1725</Words>
  <Application>Microsoft Office PowerPoint</Application>
  <PresentationFormat>Widescreen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Trebuchet MS</vt:lpstr>
      <vt:lpstr>Wingdings</vt:lpstr>
      <vt:lpstr>Wingdings 2</vt:lpstr>
      <vt:lpstr>Retrospect</vt:lpstr>
      <vt:lpstr>PowerPoint Presentation</vt:lpstr>
      <vt:lpstr>PowerPoint Presentation</vt:lpstr>
      <vt:lpstr>Why do we screen?</vt:lpstr>
      <vt:lpstr>ASQ:SE-2 (2015)</vt:lpstr>
      <vt:lpstr>ASQ:SE-2 Age Intervals questionnaires</vt:lpstr>
      <vt:lpstr>Head Start Performance Standards </vt:lpstr>
      <vt:lpstr>MUST DO’S  </vt:lpstr>
      <vt:lpstr>Administering the ASQ:SE-2</vt:lpstr>
      <vt:lpstr>Step 1: Have the parent with teacher support complete the questionnaire </vt:lpstr>
      <vt:lpstr>Step 2: Score the Questionnaire</vt:lpstr>
      <vt:lpstr>Step 2 continued</vt:lpstr>
      <vt:lpstr>PowerPoint Presentation</vt:lpstr>
      <vt:lpstr>Step 3: Share the Results with parents</vt:lpstr>
      <vt:lpstr>PowerPoint Presentation</vt:lpstr>
      <vt:lpstr>PowerPoint Presentation</vt:lpstr>
      <vt:lpstr>ASQ:SE-2 STRATEGIES  </vt:lpstr>
      <vt:lpstr>PowerPoint Presentation</vt:lpstr>
      <vt:lpstr>PowerPoint Presentation</vt:lpstr>
      <vt:lpstr>PowerPoint Presentation</vt:lpstr>
      <vt:lpstr>Answers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Administering the ASQ:SE-2</dc:title>
  <dc:creator>Luis Espinoza</dc:creator>
  <cp:lastModifiedBy>Luis Espinoza</cp:lastModifiedBy>
  <cp:revision>12</cp:revision>
  <dcterms:created xsi:type="dcterms:W3CDTF">2021-08-05T13:03:07Z</dcterms:created>
  <dcterms:modified xsi:type="dcterms:W3CDTF">2021-08-13T22:13:48Z</dcterms:modified>
</cp:coreProperties>
</file>